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24384000" cy="13716000"/>
  <p:notesSz cx="6858000" cy="9144000"/>
  <p:embeddedFontLst>
    <p:embeddedFont>
      <p:font typeface="Gmarket Sans Bold"/>
      <p:bold r:id="rId16"/>
    </p:embeddedFont>
    <p:embeddedFont>
      <p:font typeface="Gmarket Sans Medium"/>
      <p:regular r:id="rId17"/>
    </p:embeddedFont>
    <p:embeddedFont>
      <p:font typeface="Pretendard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9.png" Type="http://schemas.openxmlformats.org/officeDocument/2006/relationships/image"/><Relationship Id="rId4" Target="../media/image21.png" Type="http://schemas.openxmlformats.org/officeDocument/2006/relationships/image"/><Relationship Id="rId5" Target="../media/image80.png" Type="http://schemas.openxmlformats.org/officeDocument/2006/relationships/image"/><Relationship Id="rId6" Target="../media/image19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13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png" Type="http://schemas.openxmlformats.org/officeDocument/2006/relationships/image"/><Relationship Id="rId19" Target="../media/image41.png" Type="http://schemas.openxmlformats.org/officeDocument/2006/relationships/image"/><Relationship Id="rId2" Target="../media/image10.png" Type="http://schemas.openxmlformats.org/officeDocument/2006/relationships/image"/><Relationship Id="rId20" Target="../media/image42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48.png" Type="http://schemas.openxmlformats.org/officeDocument/2006/relationships/image"/><Relationship Id="rId14" Target="../media/image34.png" Type="http://schemas.openxmlformats.org/officeDocument/2006/relationships/image"/><Relationship Id="rId2" Target="../media/image16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23.png" Type="http://schemas.openxmlformats.org/officeDocument/2006/relationships/image"/><Relationship Id="rId2" Target="../media/image10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22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34.png" Type="http://schemas.openxmlformats.org/officeDocument/2006/relationships/image"/><Relationship Id="rId12" Target="../media/image61.png" Type="http://schemas.openxmlformats.org/officeDocument/2006/relationships/image"/><Relationship Id="rId13" Target="../media/image32.png" Type="http://schemas.openxmlformats.org/officeDocument/2006/relationships/image"/><Relationship Id="rId14" Target="../media/image62.png" Type="http://schemas.openxmlformats.org/officeDocument/2006/relationships/image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12.png" Type="http://schemas.openxmlformats.org/officeDocument/2006/relationships/image"/><Relationship Id="rId7" Target="../media/image50.png" Type="http://schemas.openxmlformats.org/officeDocument/2006/relationships/image"/><Relationship Id="rId8" Target="../media/image59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9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23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22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14" Target="../media/image23.png" Type="http://schemas.openxmlformats.org/officeDocument/2006/relationships/image"/><Relationship Id="rId2" Target="../media/image10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8140700" y="2247900"/>
            <a:ext cx="27736800" cy="27292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717000" y="749300"/>
            <a:ext cx="16637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9518"/>
              </a:lnSpc>
            </a:pPr>
            <a:r>
              <a:rPr lang="en" sz="3932" b="false" i="false" u="none" strike="noStrike" spc="-39">
                <a:solidFill>
                  <a:srgbClr val="000000"/>
                </a:solidFill>
                <a:latin typeface="Gmarket Sans Medium"/>
              </a:rPr>
              <a:t>2025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44800" y="1778000"/>
            <a:ext cx="9588500" cy="2209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318000" y="4381500"/>
            <a:ext cx="22390100" cy="2146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47800" y="838200"/>
            <a:ext cx="4216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ko-KR" sz="2393" b="false" i="false" u="none" strike="noStrike" spc="-24">
                <a:solidFill>
                  <a:srgbClr val="000000"/>
                </a:solidFill>
                <a:ea typeface="Gmarket Sans Medium"/>
              </a:rPr>
              <a:t>제</a:t>
            </a:r>
            <a:r>
              <a:rPr lang="en-US" sz="2393" b="false" i="false" u="none" strike="noStrike" spc="-24">
                <a:solidFill>
                  <a:srgbClr val="000000"/>
                </a:solidFill>
                <a:latin typeface="Gmarket Sans Medium"/>
              </a:rPr>
              <a:t>9</a:t>
            </a:r>
            <a:r>
              <a:rPr lang="ko-KR" sz="2393" b="false" i="false" u="none" strike="noStrike" spc="-24">
                <a:solidFill>
                  <a:srgbClr val="000000"/>
                </a:solidFill>
                <a:ea typeface="Gmarket Sans Medium"/>
              </a:rPr>
              <a:t>회</a:t>
            </a:r>
            <a:r>
              <a:rPr lang="en-US" sz="2393" b="false" i="false" u="none" strike="noStrike" spc="-2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93" b="false" i="false" u="none" strike="noStrike" spc="-24">
                <a:solidFill>
                  <a:srgbClr val="000000"/>
                </a:solidFill>
                <a:ea typeface="Gmarket Sans Medium"/>
              </a:rPr>
              <a:t>벤처창업아이템</a:t>
            </a:r>
            <a:r>
              <a:rPr lang="en-US" sz="2393" b="false" i="false" u="none" strike="noStrike" spc="-2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93" b="false" i="false" u="none" strike="noStrike" spc="-24">
                <a:solidFill>
                  <a:srgbClr val="000000"/>
                </a:solidFill>
                <a:ea typeface="Gmarket Sans Medium"/>
              </a:rPr>
              <a:t>경진대회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4300" y="11861800"/>
            <a:ext cx="3162300" cy="952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52600" y="12166600"/>
            <a:ext cx="2489200" cy="355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971" b="true" i="false" u="none" strike="noStrike" spc="-20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1651000"/>
            <a:ext cx="21818600" cy="6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4089400"/>
            <a:ext cx="218186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6515100"/>
            <a:ext cx="218186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175">
            <a:off x="4546600" y="12306300"/>
            <a:ext cx="186690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12814300" y="4610100"/>
            <a:ext cx="21005800" cy="1732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52400" y="12344400"/>
            <a:ext cx="24536400" cy="137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22326600" y="6591300"/>
            <a:ext cx="2032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21000"/>
          </a:blip>
          <a:stretch>
            <a:fillRect/>
          </a:stretch>
        </p:blipFill>
        <p:spPr>
          <a:xfrm rot="0">
            <a:off x="-254000" y="1333500"/>
            <a:ext cx="106807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26700" y="838200"/>
            <a:ext cx="3378200" cy="1028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87100" y="1193800"/>
            <a:ext cx="2667000" cy="381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2108" b="true" i="false" u="none" strike="noStrike" spc="-21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21000"/>
          </a:blip>
          <a:stretch>
            <a:fillRect/>
          </a:stretch>
        </p:blipFill>
        <p:spPr>
          <a:xfrm rot="0">
            <a:off x="13804900" y="1333500"/>
            <a:ext cx="106807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25900" y="4940300"/>
            <a:ext cx="16332200" cy="2908300"/>
          </a:xfrm>
          <a:prstGeom prst="rect">
            <a:avLst/>
          </a:prstGeom>
        </p:spPr>
        <p:txBody>
          <a:bodyPr anchor="ctr" rtlCol="false" lIns="0" tIns="373944" rIns="0" bIns="373944"/>
          <a:lstStyle/>
          <a:p>
            <a:pPr algn="ctr" lvl="0">
              <a:lnSpc>
                <a:spcPct val="86320"/>
              </a:lnSpc>
            </a:pPr>
            <a:r>
              <a:rPr lang="en-US" sz="16357" b="false" i="false" u="none" strike="noStrike" spc="-818">
                <a:solidFill>
                  <a:srgbClr val="262626"/>
                </a:solidFill>
                <a:latin typeface="Gmarket Sans Medium"/>
              </a:rPr>
              <a:t> </a:t>
            </a:r>
            <a:r>
              <a:rPr lang="ko-KR" sz="16357" b="false" i="false" u="none" strike="noStrike" spc="-818">
                <a:solidFill>
                  <a:srgbClr val="262626"/>
                </a:solidFill>
                <a:ea typeface="Gmarket Sans Medium"/>
              </a:rPr>
              <a:t>감사합니다</a:t>
            </a:r>
            <a:r>
              <a:rPr lang="en-US" sz="16357" b="false" i="false" u="none" strike="noStrike" spc="-818">
                <a:solidFill>
                  <a:srgbClr val="262626"/>
                </a:solidFill>
                <a:latin typeface="Gmarket Sans Medium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6400" y="8978900"/>
            <a:ext cx="10718800" cy="168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6160"/>
              </a:lnSpc>
            </a:pPr>
            <a:r>
              <a:rPr lang="ko-KR" sz="4545" b="false" i="false" u="none" strike="noStrike" spc="-45">
                <a:solidFill>
                  <a:srgbClr val="262626"/>
                </a:solidFill>
                <a:ea typeface="Gmarket Sans Bold"/>
              </a:rPr>
              <a:t>팀</a:t>
            </a:r>
            <a:r>
              <a:rPr lang="en-US" sz="4545" b="false" i="false" u="none" strike="noStrike" spc="-45">
                <a:solidFill>
                  <a:srgbClr val="262626"/>
                </a:solidFill>
                <a:latin typeface="Gmarket Sans Bold"/>
              </a:rPr>
              <a:t> : </a:t>
            </a:r>
            <a:r>
              <a:rPr lang="ko-KR" sz="4545" b="false" i="false" u="none" strike="noStrike" spc="-45">
                <a:solidFill>
                  <a:srgbClr val="262626"/>
                </a:solidFill>
                <a:ea typeface="Gmarket Sans Bold"/>
              </a:rPr>
              <a:t>노벨버스</a:t>
            </a:r>
            <a:br>
              <a:rPr lang="ko-KR" sz="4545" b="false" i="false" u="none" strike="noStrike" spc="-45">
                <a:solidFill>
                  <a:srgbClr val="262626"/>
                </a:solidFill>
                <a:ea typeface="Gmarket Sans Bold"/>
              </a:rPr>
            </a:br>
          </a:p>
          <a:p>
            <a:pPr algn="ctr" lvl="0">
              <a:lnSpc>
                <a:spcPct val="126160"/>
              </a:lnSpc>
            </a:pPr>
            <a:r>
              <a:rPr lang="ko-KR" sz="4545" b="false" i="false" u="none" strike="noStrike" spc="-45">
                <a:solidFill>
                  <a:srgbClr val="262626"/>
                </a:solidFill>
                <a:ea typeface="Gmarket Sans Bold"/>
              </a:rPr>
              <a:t>홍영준</a:t>
            </a:r>
            <a:r>
              <a:rPr lang="en-US" sz="4545" b="false" i="false" u="none" strike="noStrike" spc="-45">
                <a:solidFill>
                  <a:srgbClr val="262626"/>
                </a:solidFill>
                <a:latin typeface="Gmarket Sans Bold"/>
              </a:rPr>
              <a:t> - </a:t>
            </a:r>
            <a:r>
              <a:rPr lang="ko-KR" sz="4545" b="false" i="false" u="none" strike="noStrike" spc="-45">
                <a:solidFill>
                  <a:srgbClr val="262626"/>
                </a:solidFill>
                <a:ea typeface="Gmarket Sans Bold"/>
              </a:rPr>
              <a:t>김광진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-6451600" y="8547100"/>
            <a:ext cx="14528800" cy="12357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71600" y="1155700"/>
            <a:ext cx="12153900" cy="2273300"/>
          </a:xfrm>
          <a:prstGeom prst="rect">
            <a:avLst/>
          </a:prstGeom>
        </p:spPr>
        <p:txBody>
          <a:bodyPr anchor="ctr" rtlCol="false" lIns="0" tIns="284480" rIns="0" bIns="284480"/>
          <a:lstStyle/>
          <a:p>
            <a:pPr algn="ctr" lvl="0">
              <a:lnSpc>
                <a:spcPct val="87149"/>
              </a:lnSpc>
            </a:pPr>
            <a:r>
              <a:rPr lang="en" sz="12800" b="false" i="false" u="none" strike="noStrike" spc="-640">
                <a:solidFill>
                  <a:srgbClr val="262626"/>
                </a:solidFill>
                <a:ea typeface="Gmarket Sans Medium"/>
              </a:rPr>
              <a:t>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2545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8200" y="4521200"/>
            <a:ext cx="31750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프로젝트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선정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이유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37100" y="4762500"/>
            <a:ext cx="9652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147300" y="42291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7200" y="4521200"/>
            <a:ext cx="16383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문제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제기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76100" y="4762500"/>
            <a:ext cx="9652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908300" y="63627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18200" y="6629400"/>
            <a:ext cx="24638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기능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상세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37100" y="6883400"/>
            <a:ext cx="9652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147300" y="63500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7200" y="6629400"/>
            <a:ext cx="35306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기존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서비스와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차별성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76100" y="6883400"/>
            <a:ext cx="9652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908300" y="84074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8200" y="8699500"/>
            <a:ext cx="16383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기대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효과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37100" y="8940800"/>
            <a:ext cx="965200" cy="2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147300" y="84074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7200" y="8699500"/>
            <a:ext cx="21082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en" sz="2956" b="false" i="false" u="none" strike="noStrike" spc="-30">
                <a:solidFill>
                  <a:srgbClr val="262626"/>
                </a:solidFill>
                <a:ea typeface="Gmarket Sans Medium"/>
              </a:rPr>
              <a:t>마무리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76100" y="8940800"/>
            <a:ext cx="965200" cy="25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6332200" y="42291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54800" y="4508500"/>
            <a:ext cx="23622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프로젝트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73700" y="4762500"/>
            <a:ext cx="965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6332200" y="6350000"/>
            <a:ext cx="1968500" cy="1079500"/>
          </a:xfrm>
          <a:prstGeom prst="rect">
            <a:avLst/>
          </a:prstGeom>
        </p:spPr>
        <p:txBody>
          <a:bodyPr anchor="ctr" rtlCol="false" lIns="0" tIns="135546" rIns="0" bIns="135546"/>
          <a:lstStyle/>
          <a:p>
            <a:pPr algn="ctr" lvl="0">
              <a:lnSpc>
                <a:spcPct val="87149"/>
              </a:lnSpc>
            </a:pPr>
            <a:r>
              <a:rPr lang="en" sz="6098" b="false" i="false" u="none" strike="noStrike">
                <a:solidFill>
                  <a:srgbClr val="262626"/>
                </a:solidFill>
                <a:latin typeface="Gmarket Sans Medium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354800" y="6629400"/>
            <a:ext cx="990600" cy="520700"/>
          </a:xfrm>
          <a:prstGeom prst="rect">
            <a:avLst/>
          </a:prstGeom>
        </p:spPr>
        <p:txBody>
          <a:bodyPr anchor="ctr" rtlCol="false" lIns="0" tIns="30035" rIns="0" bIns="30035"/>
          <a:lstStyle/>
          <a:p>
            <a:pPr algn="l" lvl="0">
              <a:lnSpc>
                <a:spcPct val="102919"/>
              </a:lnSpc>
            </a:pPr>
            <a:r>
              <a:rPr lang="ko-KR" sz="2956" b="false" i="false" u="none" strike="noStrike" spc="-30">
                <a:solidFill>
                  <a:srgbClr val="262626"/>
                </a:solidFill>
                <a:ea typeface="Gmarket Sans Medium"/>
              </a:rPr>
              <a:t>앱</a:t>
            </a:r>
            <a:r>
              <a:rPr lang="en-US" sz="2956" b="false" i="false" u="none" strike="noStrike" spc="-30">
                <a:solidFill>
                  <a:srgbClr val="262626"/>
                </a:solidFill>
                <a:latin typeface="Gmarket Sans Medium"/>
              </a:rPr>
              <a:t> UI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73700" y="6883400"/>
            <a:ext cx="9652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23300" y="1155700"/>
            <a:ext cx="723900" cy="7239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3251200" y="1155700"/>
            <a:ext cx="1968500" cy="2273300"/>
          </a:xfrm>
          <a:prstGeom prst="rect">
            <a:avLst/>
          </a:prstGeom>
        </p:spPr>
        <p:txBody>
          <a:bodyPr anchor="ctr" rtlCol="false" lIns="0" tIns="284480" rIns="0" bIns="284480"/>
          <a:lstStyle/>
          <a:p>
            <a:pPr algn="ctr" lvl="0">
              <a:lnSpc>
                <a:spcPct val="87149"/>
              </a:lnSpc>
            </a:pPr>
            <a:r>
              <a:rPr lang="en" sz="12800" b="false" i="false" u="none" strike="noStrike" spc="-640">
                <a:solidFill>
                  <a:srgbClr val="262626"/>
                </a:solidFill>
                <a:ea typeface="Gmarket Sans Medium"/>
              </a:rPr>
              <a:t>목</a:t>
            </a:r>
          </a:p>
        </p:txBody>
      </p:sp>
      <p:sp>
        <p:nvSpPr>
          <p:cNvPr name="TextBox 34" id="34"/>
          <p:cNvSpPr txBox="true"/>
          <p:nvPr/>
        </p:nvSpPr>
        <p:spPr>
          <a:xfrm rot="5400000">
            <a:off x="22326600" y="6591300"/>
            <a:ext cx="2032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4889500" y="-6591300"/>
            <a:ext cx="13309600" cy="11518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88600" y="7835900"/>
            <a:ext cx="12128500" cy="1587500"/>
          </a:xfrm>
          <a:prstGeom prst="rect">
            <a:avLst/>
          </a:prstGeom>
        </p:spPr>
        <p:txBody>
          <a:bodyPr anchor="ctr" rtlCol="false" lIns="0" tIns="6435" rIns="0" bIns="6435"/>
          <a:lstStyle/>
          <a:p>
            <a:pPr algn="ctr" lvl="0">
              <a:lnSpc>
                <a:spcPct val="112880"/>
              </a:lnSpc>
            </a:pP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매일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이용하는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것이라는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키워드로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시작해서</a:t>
            </a:r>
          </a:p>
          <a:p>
            <a:pPr algn="ctr" lvl="0">
              <a:lnSpc>
                <a:spcPct val="112880"/>
              </a:lnSpc>
            </a:pP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매일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아침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저녁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이용하는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대중교통인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버스를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떠올리게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되었고</a:t>
            </a:r>
          </a:p>
          <a:p>
            <a:pPr algn="ctr" lvl="0">
              <a:lnSpc>
                <a:spcPct val="112880"/>
              </a:lnSpc>
            </a:pP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실제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이용하면서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시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불편한점을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크게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느끼고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개선하고자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선정하게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027" b="false" i="false" u="none" strike="noStrike" spc="-30">
                <a:solidFill>
                  <a:srgbClr val="262626"/>
                </a:solidFill>
                <a:ea typeface="Gmarket Sans Medium"/>
              </a:rPr>
              <a:t>됨</a:t>
            </a:r>
            <a:r>
              <a:rPr lang="en-US" sz="3027" b="false" i="false" u="none" strike="noStrike" spc="-30">
                <a:solidFill>
                  <a:srgbClr val="262626"/>
                </a:solidFill>
                <a:latin typeface="Gmarket Sans Medium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80700" y="4419600"/>
            <a:ext cx="11544300" cy="1282700"/>
          </a:xfrm>
          <a:prstGeom prst="rect">
            <a:avLst/>
          </a:prstGeom>
        </p:spPr>
        <p:txBody>
          <a:bodyPr anchor="ctr" rtlCol="false" lIns="0" tIns="20020" rIns="0" bIns="20020"/>
          <a:lstStyle/>
          <a:p>
            <a:pPr algn="ctr" lvl="0">
              <a:lnSpc>
                <a:spcPct val="107899"/>
              </a:lnSpc>
            </a:pPr>
            <a:r>
              <a:rPr lang="ko-KR" sz="7246" b="false" i="false" u="none" strike="noStrike" spc="-72">
                <a:solidFill>
                  <a:srgbClr val="262626"/>
                </a:solidFill>
                <a:ea typeface="Gmarket Sans Bold"/>
              </a:rPr>
              <a:t>매일</a:t>
            </a:r>
            <a:r>
              <a:rPr lang="en-US" sz="7246" b="false" i="false" u="none" strike="noStrike" spc="-72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7246" b="false" i="false" u="none" strike="noStrike" spc="-72">
                <a:solidFill>
                  <a:srgbClr val="262626"/>
                </a:solidFill>
                <a:ea typeface="Gmarket Sans Bold"/>
              </a:rPr>
              <a:t>이용하는</a:t>
            </a:r>
            <a:r>
              <a:rPr lang="en-US" sz="7246" b="false" i="false" u="none" strike="noStrike" spc="-72">
                <a:solidFill>
                  <a:srgbClr val="262626"/>
                </a:solidFill>
                <a:latin typeface="Gmarket Sans Bold"/>
              </a:rPr>
              <a:t> </a:t>
            </a:r>
            <a:r>
              <a:rPr lang="ko-KR" sz="7246" b="false" i="false" u="none" strike="noStrike" spc="-72">
                <a:solidFill>
                  <a:srgbClr val="262626"/>
                </a:solidFill>
                <a:ea typeface="Gmarket Sans Bold"/>
              </a:rPr>
              <a:t>것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23800" y="3390900"/>
            <a:ext cx="7658100" cy="3352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22600" y="2806700"/>
            <a:ext cx="6883400" cy="3860800"/>
          </a:xfrm>
          <a:prstGeom prst="rect">
            <a:avLst/>
          </a:prstGeom>
        </p:spPr>
        <p:txBody>
          <a:bodyPr anchor="ctr" rtlCol="false" lIns="0" tIns="321727" rIns="0" bIns="321727"/>
          <a:lstStyle/>
          <a:p>
            <a:pPr algn="l" lvl="0">
              <a:lnSpc>
                <a:spcPct val="83000"/>
              </a:lnSpc>
            </a:pPr>
            <a:r>
              <a:rPr lang="en" sz="12666" b="false" i="false" u="none" strike="noStrike" spc="-380">
                <a:solidFill>
                  <a:srgbClr val="262626"/>
                </a:solidFill>
                <a:ea typeface="Gmarket Sans Medium"/>
              </a:rPr>
              <a:t>프로젝트</a:t>
            </a:r>
          </a:p>
          <a:p>
            <a:pPr algn="l" lvl="0">
              <a:lnSpc>
                <a:spcPct val="83000"/>
              </a:lnSpc>
            </a:pPr>
            <a:r>
              <a:rPr lang="ko-KR" sz="12666" b="false" i="false" u="none" strike="noStrike" spc="-380">
                <a:solidFill>
                  <a:srgbClr val="262626"/>
                </a:solidFill>
                <a:ea typeface="Gmarket Sans Medium"/>
              </a:rPr>
              <a:t>선정</a:t>
            </a:r>
            <a:r>
              <a:rPr lang="en-US" sz="12666" b="false" i="false" u="none" strike="noStrike" spc="-38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2666" b="false" i="false" u="none" strike="noStrike" spc="-380">
                <a:solidFill>
                  <a:srgbClr val="262626"/>
                </a:solidFill>
                <a:ea typeface="Gmarket Sans Medium"/>
              </a:rPr>
              <a:t>이유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52400" y="12344400"/>
            <a:ext cx="24536400" cy="1371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313400" y="596900"/>
            <a:ext cx="10541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737373">
                    <a:alpha val="40000"/>
                  </a:srgbClr>
                </a:solidFill>
                <a:ea typeface="Gmarket Sans Medium"/>
              </a:rPr>
              <a:t>문제</a:t>
            </a:r>
            <a:r>
              <a:rPr lang="en-US" sz="1866" b="false" i="false" u="none" strike="noStrike">
                <a:solidFill>
                  <a:srgbClr val="737373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737373">
                    <a:alpha val="40000"/>
                  </a:srgbClr>
                </a:solidFill>
                <a:ea typeface="Gmarket Sans Medium"/>
              </a:rPr>
              <a:t>제기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27300" y="1231900"/>
            <a:ext cx="1485900" cy="127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544800" y="596900"/>
            <a:ext cx="1892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선정</a:t>
            </a:r>
            <a:r>
              <a:rPr lang="en-US" sz="1866" b="tru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이유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" y="419100"/>
            <a:ext cx="2324100" cy="698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70000" y="635000"/>
            <a:ext cx="1828800" cy="254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445" b="true" i="false" u="none" strike="noStrike" spc="-14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20675600" y="6578600"/>
            <a:ext cx="5334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55100" y="2616200"/>
            <a:ext cx="723900" cy="723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0447000" y="596900"/>
            <a:ext cx="1511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737373">
                    <a:alpha val="40000"/>
                  </a:srgbClr>
                </a:solidFill>
                <a:ea typeface="Gmarket Sans Medium"/>
              </a:rPr>
              <a:t>프로젝트</a:t>
            </a:r>
            <a:r>
              <a:rPr lang="en-US" sz="1866" b="false" i="false" u="none" strike="noStrike">
                <a:solidFill>
                  <a:srgbClr val="737373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737373">
                    <a:alpha val="40000"/>
                  </a:srgbClr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-8356600" y="-6756400"/>
            <a:ext cx="16713200" cy="142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98800" y="1993900"/>
            <a:ext cx="13868400" cy="1892300"/>
          </a:xfrm>
          <a:prstGeom prst="rect">
            <a:avLst/>
          </a:prstGeom>
        </p:spPr>
        <p:txBody>
          <a:bodyPr anchor="ctr" rtlCol="false" lIns="0" tIns="311566" rIns="0" bIns="311566"/>
          <a:lstStyle/>
          <a:p>
            <a:pPr algn="l" lvl="0">
              <a:lnSpc>
                <a:spcPct val="78020"/>
              </a:lnSpc>
            </a:pPr>
            <a:r>
              <a:rPr lang="ko-KR" sz="10666" b="false" i="false" u="none" strike="noStrike" spc="-426">
                <a:solidFill>
                  <a:srgbClr val="262626"/>
                </a:solidFill>
                <a:ea typeface="Gmarket Sans Medium"/>
              </a:rPr>
              <a:t>현</a:t>
            </a:r>
            <a:r>
              <a:rPr lang="en-US" sz="10666" b="false" i="false" u="none" strike="noStrike" spc="-42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0666" b="false" i="false" u="none" strike="noStrike" spc="-426">
                <a:solidFill>
                  <a:srgbClr val="262626"/>
                </a:solidFill>
                <a:ea typeface="Gmarket Sans Medium"/>
              </a:rPr>
              <a:t>버스</a:t>
            </a:r>
            <a:r>
              <a:rPr lang="en-US" sz="10666" b="false" i="false" u="none" strike="noStrike" spc="-42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0666" b="false" i="false" u="none" strike="noStrike" spc="-426">
                <a:solidFill>
                  <a:srgbClr val="262626"/>
                </a:solidFill>
                <a:ea typeface="Gmarket Sans Medium"/>
              </a:rPr>
              <a:t>시스템의</a:t>
            </a:r>
            <a:r>
              <a:rPr lang="en-US" sz="10666" b="false" i="false" u="none" strike="noStrike" spc="-42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0666" b="false" i="false" u="none" strike="noStrike" spc="-426">
                <a:solidFill>
                  <a:srgbClr val="262626"/>
                </a:solidFill>
                <a:ea typeface="Gmarket Sans Medium"/>
              </a:rPr>
              <a:t>문제점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98800" y="4432300"/>
            <a:ext cx="185547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98800" y="4889500"/>
            <a:ext cx="1168400" cy="647700"/>
          </a:xfrm>
          <a:prstGeom prst="rect">
            <a:avLst/>
          </a:prstGeom>
        </p:spPr>
        <p:txBody>
          <a:bodyPr anchor="ctr" rtlCol="false" lIns="0" tIns="81479" rIns="0" bIns="81479"/>
          <a:lstStyle/>
          <a:p>
            <a:pPr algn="l" lvl="0">
              <a:lnSpc>
                <a:spcPct val="87149"/>
              </a:lnSpc>
            </a:pPr>
            <a:r>
              <a:rPr lang="en" sz="3666" b="false" i="false" u="none" strike="noStrike">
                <a:solidFill>
                  <a:srgbClr val="262626"/>
                </a:solidFill>
                <a:latin typeface="Gmarket Sans Medium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9600" y="4953000"/>
            <a:ext cx="3365500" cy="977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복잡한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인파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속에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 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갇혀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벨을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누르지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못한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 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상황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98800" y="8547100"/>
            <a:ext cx="185674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098800" y="8991600"/>
            <a:ext cx="1168400" cy="647700"/>
          </a:xfrm>
          <a:prstGeom prst="rect">
            <a:avLst/>
          </a:prstGeom>
        </p:spPr>
        <p:txBody>
          <a:bodyPr anchor="ctr" rtlCol="false" lIns="0" tIns="81479" rIns="0" bIns="81479"/>
          <a:lstStyle/>
          <a:p>
            <a:pPr algn="l" lvl="0">
              <a:lnSpc>
                <a:spcPct val="87149"/>
              </a:lnSpc>
            </a:pPr>
            <a:r>
              <a:rPr lang="en" sz="3666" b="false" i="false" u="none" strike="noStrike">
                <a:solidFill>
                  <a:srgbClr val="262626"/>
                </a:solidFill>
                <a:latin typeface="Gmarket Sans Medium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9600" y="9067800"/>
            <a:ext cx="3327400" cy="977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하차벨이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손에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닿지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않는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거리에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있는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상황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7700" y="4889500"/>
            <a:ext cx="1168400" cy="647700"/>
          </a:xfrm>
          <a:prstGeom prst="rect">
            <a:avLst/>
          </a:prstGeom>
        </p:spPr>
        <p:txBody>
          <a:bodyPr anchor="ctr" rtlCol="false" lIns="0" tIns="81479" rIns="0" bIns="81479"/>
          <a:lstStyle/>
          <a:p>
            <a:pPr algn="l" lvl="0">
              <a:lnSpc>
                <a:spcPct val="87149"/>
              </a:lnSpc>
            </a:pPr>
            <a:r>
              <a:rPr lang="en" sz="3666" b="false" i="false" u="none" strike="noStrike">
                <a:solidFill>
                  <a:srgbClr val="262626"/>
                </a:solidFill>
                <a:latin typeface="Gmarket Sans Medium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55800" y="4953000"/>
            <a:ext cx="2844800" cy="977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하차벨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누르기를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깜빡한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상황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47700" y="8991600"/>
            <a:ext cx="876300" cy="647700"/>
          </a:xfrm>
          <a:prstGeom prst="rect">
            <a:avLst/>
          </a:prstGeom>
        </p:spPr>
        <p:txBody>
          <a:bodyPr anchor="ctr" rtlCol="false" lIns="0" tIns="81479" rIns="0" bIns="81479"/>
          <a:lstStyle/>
          <a:p>
            <a:pPr algn="l" lvl="0">
              <a:lnSpc>
                <a:spcPct val="87149"/>
              </a:lnSpc>
            </a:pPr>
            <a:r>
              <a:rPr lang="en" sz="3666" b="false" i="false" u="none" strike="noStrike">
                <a:solidFill>
                  <a:srgbClr val="262626"/>
                </a:solidFill>
                <a:latin typeface="Gmarket Sans Medium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5800" y="9067800"/>
            <a:ext cx="3657600" cy="977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도중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기사님이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문을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닫고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출발한</a:t>
            </a:r>
            <a:r>
              <a:rPr lang="en-US" sz="2666" b="false" i="false" u="none" strike="noStrike" spc="-27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666" b="false" i="false" u="none" strike="noStrike" spc="-27">
                <a:solidFill>
                  <a:srgbClr val="262626"/>
                </a:solidFill>
                <a:ea typeface="Gmarket Sans Medium"/>
              </a:rPr>
              <a:t>상황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98800" y="12661900"/>
            <a:ext cx="185547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11500" y="12763500"/>
            <a:ext cx="185547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11500" y="4318000"/>
            <a:ext cx="185547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72100" y="1219200"/>
            <a:ext cx="1485900" cy="139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" y="419100"/>
            <a:ext cx="2324100" cy="698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70000" y="635000"/>
            <a:ext cx="1828800" cy="254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445" b="true" i="false" u="none" strike="noStrike" spc="-14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sp>
        <p:nvSpPr>
          <p:cNvPr name="TextBox 25" id="25"/>
          <p:cNvSpPr txBox="true"/>
          <p:nvPr/>
        </p:nvSpPr>
        <p:spPr>
          <a:xfrm rot="5400000">
            <a:off x="22326600" y="6591300"/>
            <a:ext cx="2032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687800" y="1752600"/>
            <a:ext cx="723900" cy="723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>
            <a:alphaModFix amt="49000"/>
          </a:blip>
          <a:stretch>
            <a:fillRect/>
          </a:stretch>
        </p:blipFill>
        <p:spPr>
          <a:xfrm rot="0">
            <a:off x="8242300" y="8978900"/>
            <a:ext cx="3136900" cy="31369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5544800" y="596900"/>
            <a:ext cx="1892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선정</a:t>
            </a:r>
            <a:r>
              <a:rPr lang="en-US" sz="1866" b="false" i="false" u="none" strike="noStrike">
                <a:solidFill>
                  <a:srgbClr val="262626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이유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313400" y="596900"/>
            <a:ext cx="10541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문제</a:t>
            </a:r>
            <a:r>
              <a:rPr lang="en-US" sz="1866" b="tru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제기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447000" y="596900"/>
            <a:ext cx="1511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737373">
                    <a:alpha val="40000"/>
                  </a:srgbClr>
                </a:solidFill>
                <a:ea typeface="Gmarket Sans Medium"/>
              </a:rPr>
              <a:t>프로젝트</a:t>
            </a:r>
            <a:r>
              <a:rPr lang="en-US" sz="1866" b="false" i="false" u="none" strike="noStrike">
                <a:solidFill>
                  <a:srgbClr val="737373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737373">
                    <a:alpha val="40000"/>
                  </a:srgbClr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61300" y="4660900"/>
            <a:ext cx="2984500" cy="2844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67900" y="4660900"/>
            <a:ext cx="3022600" cy="2882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249900" y="4660900"/>
            <a:ext cx="2590800" cy="3556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28300" y="8712200"/>
            <a:ext cx="2374900" cy="2349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66400" y="8851900"/>
            <a:ext cx="2336800" cy="23368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998200" y="9537700"/>
            <a:ext cx="1625600" cy="800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74" b="false" i="false" u="none" strike="noStrike">
                <a:solidFill>
                  <a:srgbClr val="FFFFFF"/>
                </a:solidFill>
                <a:latin typeface="Pretendard Regular"/>
              </a:rPr>
              <a:t>STOP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3893041">
            <a:off x="7823200" y="9398000"/>
            <a:ext cx="1485900" cy="3200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8072100" y="9067800"/>
            <a:ext cx="3378200" cy="3378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4889500" y="-6591300"/>
            <a:ext cx="13309600" cy="11518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59200" y="9042400"/>
            <a:ext cx="17272000" cy="1765300"/>
          </a:xfrm>
          <a:prstGeom prst="rect">
            <a:avLst/>
          </a:prstGeom>
        </p:spPr>
        <p:txBody>
          <a:bodyPr anchor="ctr" rtlCol="false" lIns="0" tIns="6435" rIns="0" bIns="6435"/>
          <a:lstStyle/>
          <a:p>
            <a:pPr algn="ctr" lvl="0">
              <a:lnSpc>
                <a:spcPct val="112880"/>
              </a:lnSpc>
            </a:pP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노벨버스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(NOBELL BUS)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는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벨이없는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버스라는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뜻으로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앱에서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탑승할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버스와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정류장을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설정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.</a:t>
            </a:r>
          </a:p>
          <a:p>
            <a:pPr algn="ctr" lvl="0">
              <a:lnSpc>
                <a:spcPct val="112880"/>
              </a:lnSpc>
            </a:pP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버스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탑승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후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NFC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를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켜놓은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상태에서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NFC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리더기에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태깅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앱에서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설정한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정류장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정보가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기사님께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넘어감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.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기사님은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2880"/>
              </a:lnSpc>
            </a:pP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각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정류장마다의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인원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정보를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통해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벨을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누르지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않아도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자동으로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정차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.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하차시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근거리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무선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통신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블루투스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비콘을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활용하여</a:t>
            </a:r>
          </a:p>
          <a:p>
            <a:pPr algn="ctr" lvl="0">
              <a:lnSpc>
                <a:spcPct val="112880"/>
              </a:lnSpc>
            </a:pP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버스에서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내리자마자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승객과의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블루투스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연결이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자동으로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끊김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.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인원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-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내린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인원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수를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기사님께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화면을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통해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533" b="false" i="false" u="none" strike="noStrike" spc="-25">
                <a:solidFill>
                  <a:srgbClr val="262626"/>
                </a:solidFill>
                <a:ea typeface="Gmarket Sans Medium"/>
              </a:rPr>
              <a:t>보여줌</a:t>
            </a:r>
            <a:r>
              <a:rPr lang="en-US" sz="2533" b="false" i="false" u="none" strike="noStrike" spc="-25">
                <a:solidFill>
                  <a:srgbClr val="262626"/>
                </a:solidFill>
                <a:latin typeface="Gmarket Sans Medium"/>
              </a:rPr>
              <a:t>.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52300" y="3670300"/>
            <a:ext cx="5029200" cy="558800"/>
          </a:xfrm>
          <a:prstGeom prst="rect">
            <a:avLst/>
          </a:prstGeom>
        </p:spPr>
        <p:txBody>
          <a:bodyPr anchor="ctr" rtlCol="false" lIns="0" tIns="20020" rIns="0" bIns="20020"/>
          <a:lstStyle/>
          <a:p>
            <a:pPr algn="ctr" lvl="0">
              <a:lnSpc>
                <a:spcPct val="107899"/>
              </a:lnSpc>
            </a:pPr>
            <a:r>
              <a:rPr lang="ko-KR" sz="3152" b="false" i="false" u="none" strike="noStrike" spc="-32">
                <a:solidFill>
                  <a:srgbClr val="262626"/>
                </a:solidFill>
                <a:ea typeface="Gmarket Sans Bold"/>
              </a:rPr>
              <a:t>하차벨</a:t>
            </a:r>
            <a:r>
              <a:rPr lang="en-US" sz="3152" b="false" i="false" u="none" strike="noStrike" spc="-32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152" b="false" i="false" u="none" strike="noStrike" spc="-32">
                <a:solidFill>
                  <a:srgbClr val="262626"/>
                </a:solidFill>
                <a:ea typeface="Gmarket Sans Bold"/>
              </a:rPr>
              <a:t>없는</a:t>
            </a:r>
            <a:r>
              <a:rPr lang="en-US" sz="3152" b="false" i="false" u="none" strike="noStrike" spc="-32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152" b="false" i="false" u="none" strike="noStrike" spc="-32">
                <a:solidFill>
                  <a:srgbClr val="262626"/>
                </a:solidFill>
                <a:ea typeface="Gmarket Sans Bold"/>
              </a:rPr>
              <a:t>버스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03200" y="3213100"/>
            <a:ext cx="3327400" cy="1460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027400" y="3644900"/>
            <a:ext cx="5029200" cy="558800"/>
          </a:xfrm>
          <a:prstGeom prst="rect">
            <a:avLst/>
          </a:prstGeom>
        </p:spPr>
        <p:txBody>
          <a:bodyPr anchor="ctr" rtlCol="false" lIns="0" tIns="20020" rIns="0" bIns="20020"/>
          <a:lstStyle/>
          <a:p>
            <a:pPr algn="ctr" lvl="0">
              <a:lnSpc>
                <a:spcPct val="107899"/>
              </a:lnSpc>
            </a:pPr>
            <a:r>
              <a:rPr lang="en" sz="3152" b="false" i="false" u="none" strike="noStrike" spc="-32">
                <a:solidFill>
                  <a:srgbClr val="262626"/>
                </a:solidFill>
                <a:latin typeface="Gmarket Sans Bold"/>
              </a:rPr>
              <a:t>NFC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3200400"/>
            <a:ext cx="3327400" cy="146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52300" y="5499100"/>
            <a:ext cx="5029200" cy="558800"/>
          </a:xfrm>
          <a:prstGeom prst="rect">
            <a:avLst/>
          </a:prstGeom>
        </p:spPr>
        <p:txBody>
          <a:bodyPr anchor="ctr" rtlCol="false" lIns="0" tIns="20020" rIns="0" bIns="20020"/>
          <a:lstStyle/>
          <a:p>
            <a:pPr algn="ctr" lvl="0">
              <a:lnSpc>
                <a:spcPct val="107899"/>
              </a:lnSpc>
            </a:pPr>
            <a:r>
              <a:rPr lang="en" sz="3152" b="false" i="false" u="none" strike="noStrike" spc="-32">
                <a:solidFill>
                  <a:srgbClr val="262626"/>
                </a:solidFill>
                <a:ea typeface="Gmarket Sans Bold"/>
              </a:rPr>
              <a:t>블루투스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03200" y="5054600"/>
            <a:ext cx="3327400" cy="1460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027400" y="5549900"/>
            <a:ext cx="5029200" cy="558800"/>
          </a:xfrm>
          <a:prstGeom prst="rect">
            <a:avLst/>
          </a:prstGeom>
        </p:spPr>
        <p:txBody>
          <a:bodyPr anchor="ctr" rtlCol="false" lIns="0" tIns="20020" rIns="0" bIns="20020"/>
          <a:lstStyle/>
          <a:p>
            <a:pPr algn="ctr" lvl="0">
              <a:lnSpc>
                <a:spcPct val="107899"/>
              </a:lnSpc>
            </a:pPr>
            <a:r>
              <a:rPr lang="ko-KR" sz="3152" b="false" i="false" u="none" strike="noStrike" spc="-32">
                <a:solidFill>
                  <a:srgbClr val="262626"/>
                </a:solidFill>
                <a:ea typeface="Gmarket Sans Bold"/>
              </a:rPr>
              <a:t>하차</a:t>
            </a:r>
            <a:r>
              <a:rPr lang="en-US" sz="3152" b="false" i="false" u="none" strike="noStrike" spc="-32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152" b="false" i="false" u="none" strike="noStrike" spc="-32">
                <a:solidFill>
                  <a:srgbClr val="262626"/>
                </a:solidFill>
                <a:ea typeface="Gmarket Sans Bold"/>
              </a:rPr>
              <a:t>지원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5092700"/>
            <a:ext cx="3327400" cy="1460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022600" y="2806700"/>
            <a:ext cx="7086600" cy="3860800"/>
          </a:xfrm>
          <a:prstGeom prst="rect">
            <a:avLst/>
          </a:prstGeom>
        </p:spPr>
        <p:txBody>
          <a:bodyPr anchor="ctr" rtlCol="false" lIns="0" tIns="321727" rIns="0" bIns="321727"/>
          <a:lstStyle/>
          <a:p>
            <a:pPr algn="l" lvl="0">
              <a:lnSpc>
                <a:spcPct val="83000"/>
              </a:lnSpc>
            </a:pPr>
            <a:r>
              <a:rPr lang="ko-KR" sz="12666" b="false" i="false" u="none" strike="noStrike" spc="-380">
                <a:solidFill>
                  <a:srgbClr val="262626"/>
                </a:solidFill>
                <a:ea typeface="Gmarket Sans Medium"/>
              </a:rPr>
              <a:t>프로젝트</a:t>
            </a:r>
            <a:r>
              <a:rPr lang="en-US" sz="12666" b="false" i="false" u="none" strike="noStrike" spc="-380">
                <a:solidFill>
                  <a:srgbClr val="262626"/>
                </a:solidFill>
                <a:latin typeface="Gmarket Sans Medium"/>
              </a:rPr>
              <a:t>      </a:t>
            </a:r>
            <a:r>
              <a:rPr lang="ko-KR" sz="12666" b="false" i="false" u="none" strike="noStrike" spc="-380">
                <a:solidFill>
                  <a:srgbClr val="262626"/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52400" y="12344400"/>
            <a:ext cx="24536400" cy="137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34300" y="1231900"/>
            <a:ext cx="1485900" cy="127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3300" y="419100"/>
            <a:ext cx="2324100" cy="698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70000" y="635000"/>
            <a:ext cx="1828800" cy="254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445" b="true" i="false" u="none" strike="noStrike" spc="-14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sp>
        <p:nvSpPr>
          <p:cNvPr name="TextBox 22" id="22"/>
          <p:cNvSpPr txBox="true"/>
          <p:nvPr/>
        </p:nvSpPr>
        <p:spPr>
          <a:xfrm rot="5400000">
            <a:off x="22326600" y="6591300"/>
            <a:ext cx="2032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2501900"/>
            <a:ext cx="723900" cy="7239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846300" y="1841500"/>
            <a:ext cx="3632200" cy="952500"/>
          </a:xfrm>
          <a:prstGeom prst="rect">
            <a:avLst/>
          </a:prstGeom>
        </p:spPr>
        <p:txBody>
          <a:bodyPr anchor="ctr" rtlCol="false" lIns="0" tIns="20020" rIns="0" bIns="20020"/>
          <a:lstStyle/>
          <a:p>
            <a:pPr algn="ctr" lvl="0">
              <a:lnSpc>
                <a:spcPct val="107899"/>
              </a:lnSpc>
            </a:pPr>
            <a:r>
              <a:rPr lang="en" sz="5375" b="false" i="false" u="none" strike="noStrike" spc="-54">
                <a:solidFill>
                  <a:srgbClr val="262626"/>
                </a:solidFill>
                <a:latin typeface="Gmarket Sans Bold"/>
              </a:rPr>
              <a:t>Keyword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44800" y="596900"/>
            <a:ext cx="1892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C2C2C2"/>
                </a:solidFill>
                <a:ea typeface="Gmarket Sans Medium"/>
              </a:rPr>
              <a:t>선정</a:t>
            </a:r>
            <a:r>
              <a:rPr lang="en-US" sz="1866" b="false" i="false" u="none" strike="noStrike">
                <a:solidFill>
                  <a:srgbClr val="C2C2C2"/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C2C2C2"/>
                </a:solidFill>
                <a:ea typeface="Gmarket Sans Medium"/>
              </a:rPr>
              <a:t>이유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313400" y="596900"/>
            <a:ext cx="10541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문제</a:t>
            </a:r>
            <a:r>
              <a:rPr lang="en-US" sz="1866" b="false" i="false" u="none" strike="noStrike">
                <a:solidFill>
                  <a:srgbClr val="262626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제기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447000" y="596900"/>
            <a:ext cx="1511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프로젝트</a:t>
            </a:r>
            <a:r>
              <a:rPr lang="en-US" sz="1866" b="tru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16408400" y="6934200"/>
            <a:ext cx="14185900" cy="1206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10795000"/>
            <a:ext cx="11036300" cy="2247900"/>
          </a:xfrm>
          <a:prstGeom prst="rect">
            <a:avLst/>
          </a:prstGeom>
        </p:spPr>
        <p:txBody>
          <a:bodyPr anchor="ctr" rtlCol="false" lIns="0" tIns="321727" rIns="0" bIns="321727"/>
          <a:lstStyle/>
          <a:p>
            <a:pPr algn="l" lvl="0">
              <a:lnSpc>
                <a:spcPct val="83000"/>
              </a:lnSpc>
            </a:pPr>
            <a:r>
              <a:rPr lang="ko-KR" sz="12666" b="false" i="false" u="none" strike="noStrike">
                <a:solidFill>
                  <a:srgbClr val="262626"/>
                </a:solidFill>
                <a:ea typeface="Gmarket Sans Medium"/>
              </a:rPr>
              <a:t>기능</a:t>
            </a:r>
            <a:r>
              <a:rPr lang="en-US" sz="12666" b="fals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2666" b="false" i="false" u="none" strike="noStrike">
                <a:solidFill>
                  <a:srgbClr val="262626"/>
                </a:solidFill>
                <a:ea typeface="Gmarket Sans Medium"/>
              </a:rPr>
              <a:t>상세</a:t>
            </a:r>
            <a:r>
              <a:rPr lang="en-US" sz="12666" b="fals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2666" b="false" i="false" u="none" strike="noStrike">
                <a:solidFill>
                  <a:srgbClr val="262626"/>
                </a:solidFill>
                <a:ea typeface="Gmarket Sans Medium"/>
              </a:rPr>
              <a:t>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60700" y="7023100"/>
            <a:ext cx="76581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227" b="false" i="false" u="none" strike="noStrike" spc="-32">
                <a:solidFill>
                  <a:srgbClr val="000000"/>
                </a:solidFill>
                <a:latin typeface="Gmarket Sans Bold"/>
              </a:rPr>
              <a:t>NFC </a:t>
            </a:r>
            <a:r>
              <a:rPr lang="ko-KR" sz="3227" b="false" i="false" u="none" strike="noStrike" spc="-32">
                <a:solidFill>
                  <a:srgbClr val="000000"/>
                </a:solidFill>
                <a:ea typeface="Gmarket Sans Bold"/>
              </a:rPr>
              <a:t>태깅</a:t>
            </a:r>
            <a:r>
              <a:rPr lang="en-US" sz="3227" b="false" i="false" u="none" strike="noStrike" spc="-32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27" b="false" i="false" u="none" strike="noStrike" spc="-32">
                <a:solidFill>
                  <a:srgbClr val="000000"/>
                </a:solidFill>
                <a:ea typeface="Gmarket Sans Bold"/>
              </a:rPr>
              <a:t>기반</a:t>
            </a:r>
            <a:r>
              <a:rPr lang="en-US" sz="3227" b="false" i="false" u="none" strike="noStrike" spc="-32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27" b="false" i="false" u="none" strike="noStrike" spc="-32">
                <a:solidFill>
                  <a:srgbClr val="000000"/>
                </a:solidFill>
                <a:ea typeface="Gmarket Sans Bold"/>
              </a:rPr>
              <a:t>하차정류장</a:t>
            </a:r>
            <a:r>
              <a:rPr lang="en-US" sz="3227" b="false" i="false" u="none" strike="noStrike" spc="-32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27" b="false" i="false" u="none" strike="noStrike" spc="-32">
                <a:solidFill>
                  <a:srgbClr val="000000"/>
                </a:solidFill>
                <a:ea typeface="Gmarket Sans Bold"/>
              </a:rPr>
              <a:t>정보</a:t>
            </a:r>
            <a:r>
              <a:rPr lang="en-US" sz="3227" b="false" i="false" u="none" strike="noStrike" spc="-32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27" b="false" i="false" u="none" strike="noStrike" spc="-32">
                <a:solidFill>
                  <a:srgbClr val="000000"/>
                </a:solidFill>
                <a:ea typeface="Gmarket Sans Bold"/>
              </a:rPr>
              <a:t>자동</a:t>
            </a:r>
            <a:r>
              <a:rPr lang="en-US" sz="3227" b="false" i="false" u="none" strike="noStrike" spc="-32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27" b="false" i="false" u="none" strike="noStrike" spc="-32">
                <a:solidFill>
                  <a:srgbClr val="000000"/>
                </a:solidFill>
                <a:ea typeface="Gmarket Sans Bold"/>
              </a:rPr>
              <a:t>전송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3400" y="6438900"/>
            <a:ext cx="4076700" cy="508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2881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0" y="7023100"/>
            <a:ext cx="8420100" cy="584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블루투스</a:t>
            </a:r>
            <a:r>
              <a:rPr lang="en-US" sz="3266" b="false" i="false" u="none" strike="noStrike" spc="-33">
                <a:solidFill>
                  <a:srgbClr val="000000"/>
                </a:solidFill>
                <a:latin typeface="Gmarket Sans Bold"/>
              </a:rPr>
              <a:t>(</a:t>
            </a: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비콘</a:t>
            </a:r>
            <a:r>
              <a:rPr lang="en-US" sz="3266" b="false" i="false" u="none" strike="noStrike" spc="-33">
                <a:solidFill>
                  <a:srgbClr val="000000"/>
                </a:solidFill>
                <a:latin typeface="Gmarket Sans Bold"/>
              </a:rPr>
              <a:t>)</a:t>
            </a: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을</a:t>
            </a:r>
            <a:r>
              <a:rPr lang="en-US" sz="3266" b="false" i="false" u="none" strike="noStrike" spc="-33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활용한</a:t>
            </a:r>
            <a:r>
              <a:rPr lang="en-US" sz="3266" b="false" i="false" u="none" strike="noStrike" spc="-33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하차</a:t>
            </a:r>
            <a:r>
              <a:rPr lang="en-US" sz="3266" b="false" i="false" u="none" strike="noStrike" spc="-33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보조</a:t>
            </a:r>
            <a:r>
              <a:rPr lang="en-US" sz="3266" b="false" i="false" u="none" strike="noStrike" spc="-33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66" b="false" i="false" u="none" strike="noStrike" spc="-33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87400" y="6451600"/>
            <a:ext cx="4076700" cy="508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2881" b="false" i="false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3400" y="7912100"/>
            <a:ext cx="8229600" cy="2413000"/>
          </a:xfrm>
          <a:prstGeom prst="rect">
            <a:avLst/>
          </a:prstGeom>
        </p:spPr>
        <p:txBody>
          <a:bodyPr anchor="ctr" rtlCol="false" lIns="0" tIns="18300" rIns="0" bIns="18300"/>
          <a:lstStyle/>
          <a:p>
            <a:pPr algn="l" lvl="0">
              <a:lnSpc>
                <a:spcPct val="107899"/>
              </a:lnSpc>
            </a:pP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사용자는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앱에서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탑승할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버스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하차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정류장을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버스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탑승하여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NFC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태깅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설정한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하차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정류장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정보가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자동으로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버스기사한테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전송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버스기사는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각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정류장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하자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인원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정차</a:t>
            </a:r>
          </a:p>
          <a:p>
            <a:pPr algn="l" lvl="0">
              <a:lnSpc>
                <a:spcPct val="107899"/>
              </a:lnSpc>
            </a:pPr>
            <a:r>
              <a:rPr lang="en" sz="2881" b="false" i="false" u="none" strike="noStrike" spc="-28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7400" y="7912100"/>
            <a:ext cx="8737600" cy="1943100"/>
          </a:xfrm>
          <a:prstGeom prst="rect">
            <a:avLst/>
          </a:prstGeom>
        </p:spPr>
        <p:txBody>
          <a:bodyPr anchor="ctr" rtlCol="false" lIns="0" tIns="18300" rIns="0" bIns="18300"/>
          <a:lstStyle/>
          <a:p>
            <a:pPr algn="l" lvl="0">
              <a:lnSpc>
                <a:spcPct val="107899"/>
              </a:lnSpc>
            </a:pP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승차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블루투스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비콘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자동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연결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되고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하차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블루투스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비콘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끊기며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정류장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하차인원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-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하차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완료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인원을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계산하여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버스기사가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실시간으로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승객들의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하차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여부를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알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있도록</a:t>
            </a:r>
            <a:r>
              <a:rPr lang="en-US" sz="2881" b="false" i="false" u="none" strike="noStrike" spc="-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81" b="false" i="false" u="none" strike="noStrike" spc="-28">
                <a:solidFill>
                  <a:srgbClr val="000000"/>
                </a:solidFill>
                <a:ea typeface="Gmarket Sans Medium"/>
              </a:rPr>
              <a:t>지원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419100"/>
            <a:ext cx="2324100" cy="69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70000" y="635000"/>
            <a:ext cx="1828800" cy="254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445" b="true" i="false" u="none" strike="noStrike" spc="-14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22326600" y="6604000"/>
            <a:ext cx="2032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15700" y="10718800"/>
            <a:ext cx="7239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08600" y="1866900"/>
            <a:ext cx="3530600" cy="414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557500" y="1866900"/>
            <a:ext cx="3784600" cy="4076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544800" y="1206500"/>
            <a:ext cx="1485900" cy="127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5544800" y="596900"/>
            <a:ext cx="15748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기능</a:t>
            </a:r>
            <a:r>
              <a:rPr lang="en-US" sz="1866" b="tru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상세</a:t>
            </a:r>
            <a:r>
              <a:rPr lang="en-US" sz="1866" b="tru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326100" y="571500"/>
            <a:ext cx="749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en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차별성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891500" y="571500"/>
            <a:ext cx="635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앱</a:t>
            </a:r>
            <a:r>
              <a:rPr lang="en-US" sz="1866" b="false" i="false" u="none" strike="noStrike">
                <a:solidFill>
                  <a:srgbClr val="262626">
                    <a:alpha val="40000"/>
                  </a:srgbClr>
                </a:solidFill>
                <a:latin typeface="Gmarket Sans Medium"/>
              </a:rPr>
              <a:t> UI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-7505700" y="7124700"/>
            <a:ext cx="16713200" cy="142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0" y="3276600"/>
            <a:ext cx="9982200" cy="228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890500" y="3657600"/>
            <a:ext cx="10160000" cy="1524000"/>
          </a:xfrm>
          <a:prstGeom prst="rect">
            <a:avLst/>
          </a:prstGeom>
        </p:spPr>
        <p:txBody>
          <a:bodyPr anchor="ctr" rtlCol="false" lIns="0" tIns="16879" rIns="0" bIns="16879"/>
          <a:lstStyle/>
          <a:p>
            <a:pPr algn="ctr" lvl="0">
              <a:lnSpc>
                <a:spcPct val="107899"/>
              </a:lnSpc>
            </a:pP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앱에서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설정한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하차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정류장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정보가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NFC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태깅을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통해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 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버스기사한테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전송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되고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버스기사는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각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정류장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하차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인원이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표시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된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화면을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보는</a:t>
            </a:r>
            <a:r>
              <a:rPr lang="en-US" sz="3008" b="false" i="false" u="none" strike="noStrike" spc="-30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3008" b="false" i="false" u="none" strike="noStrike" spc="-30">
                <a:solidFill>
                  <a:srgbClr val="262626"/>
                </a:solidFill>
                <a:ea typeface="Gmarket Sans Bold"/>
              </a:rPr>
              <a:t>방식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09700" y="1892300"/>
            <a:ext cx="77470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713200" y="2006600"/>
            <a:ext cx="2527300" cy="863600"/>
          </a:xfrm>
          <a:prstGeom prst="rect">
            <a:avLst/>
          </a:prstGeom>
        </p:spPr>
        <p:txBody>
          <a:bodyPr anchor="ctr" rtlCol="false" lIns="0" tIns="42729" rIns="0" bIns="42729"/>
          <a:lstStyle/>
          <a:p>
            <a:pPr algn="ctr" lvl="0">
              <a:lnSpc>
                <a:spcPct val="102919"/>
              </a:lnSpc>
            </a:pPr>
            <a:r>
              <a:rPr lang="en" sz="4840" b="false" i="false" u="none" strike="noStrike" spc="-48">
                <a:solidFill>
                  <a:srgbClr val="FFFFFF"/>
                </a:solidFill>
                <a:ea typeface="Gmarket Sans Bold"/>
              </a:rPr>
              <a:t>노벨버스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6300" y="8140700"/>
            <a:ext cx="10172700" cy="2603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3669"/>
              </a:lnSpc>
            </a:pPr>
            <a:r>
              <a:rPr lang="ja-JP" sz="3499" b="false" i="false" u="none" strike="noStrike" spc="-35">
                <a:solidFill>
                  <a:srgbClr val="000000"/>
                </a:solidFill>
                <a:ea typeface="Gmarket Sans Medium"/>
              </a:rPr>
              <a:t>・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버스기사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단말기에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단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1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회만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뜨고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사라지기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때문에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     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기사님이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정류장을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지나칠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있음</a:t>
            </a:r>
          </a:p>
          <a:p>
            <a:pPr algn="l" lvl="0">
              <a:lnSpc>
                <a:spcPct val="123669"/>
              </a:lnSpc>
            </a:pPr>
            <a:r>
              <a:rPr lang="ja-JP" sz="3499" b="false" i="false" u="none" strike="noStrike" spc="-35">
                <a:solidFill>
                  <a:srgbClr val="000000"/>
                </a:solidFill>
                <a:ea typeface="Gmarket Sans Medium"/>
              </a:rPr>
              <a:t>・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정류장에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도착하기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직전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핸드폰을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꺼내서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눌러야함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123669"/>
              </a:lnSpc>
            </a:pPr>
            <a:r>
              <a:rPr lang="ja-JP" sz="3499" b="false" i="false" u="none" strike="noStrike" spc="-35">
                <a:solidFill>
                  <a:srgbClr val="000000"/>
                </a:solidFill>
                <a:ea typeface="Gmarket Sans Medium"/>
              </a:rPr>
              <a:t>・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하차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지원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99" b="false" i="false" u="none" strike="noStrike" spc="-35">
                <a:solidFill>
                  <a:srgbClr val="000000"/>
                </a:solidFill>
                <a:ea typeface="Gmarket Sans Medium"/>
              </a:rPr>
              <a:t>없음</a:t>
            </a:r>
            <a:r>
              <a:rPr lang="en-US" sz="3499" b="false" i="false" u="none" strike="noStrike" spc="-35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98500" y="6578600"/>
            <a:ext cx="9118600" cy="3365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3669"/>
              </a:lnSpc>
            </a:pPr>
            <a:r>
              <a:rPr lang="ja-JP" sz="3600" b="true" i="false" u="none" strike="noStrike" spc="-36">
                <a:solidFill>
                  <a:srgbClr val="262626"/>
                </a:solidFill>
                <a:ea typeface="Gmarket Sans Medium"/>
              </a:rPr>
              <a:t>・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버스기사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단말기에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1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회만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뜨고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사라지는게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       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아닌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 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시까지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각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정류장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하차인원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표시</a:t>
            </a:r>
          </a:p>
          <a:p>
            <a:pPr algn="l" lvl="0">
              <a:lnSpc>
                <a:spcPct val="123669"/>
              </a:lnSpc>
            </a:pPr>
            <a:r>
              <a:rPr lang="ja-JP" sz="3600" b="true" i="false" u="none" strike="noStrike" spc="-36">
                <a:solidFill>
                  <a:srgbClr val="262626"/>
                </a:solidFill>
                <a:ea typeface="Gmarket Sans Medium"/>
              </a:rPr>
              <a:t>・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핸드폰으로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누를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필요도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없이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어떠한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123669"/>
              </a:lnSpc>
            </a:pP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   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물리적인행위가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필요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없음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123669"/>
              </a:lnSpc>
            </a:pPr>
            <a:r>
              <a:rPr lang="ja-JP" sz="3600" b="true" i="false" u="none" strike="noStrike" spc="-36">
                <a:solidFill>
                  <a:srgbClr val="262626"/>
                </a:solidFill>
                <a:ea typeface="Gmarket Sans Medium"/>
              </a:rPr>
              <a:t>・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지원</a:t>
            </a:r>
            <a:r>
              <a:rPr lang="en-US" sz="3600" b="true" i="false" u="none" strike="noStrike" spc="-36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3600" b="true" i="false" u="none" strike="noStrike" spc="-36">
                <a:solidFill>
                  <a:srgbClr val="262626"/>
                </a:solidFill>
                <a:ea typeface="Gmarket Sans Medium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5700" y="10972800"/>
            <a:ext cx="15786100" cy="2374900"/>
          </a:xfrm>
          <a:prstGeom prst="rect">
            <a:avLst/>
          </a:prstGeom>
        </p:spPr>
        <p:txBody>
          <a:bodyPr anchor="ctr" rtlCol="false" lIns="0" tIns="389457" rIns="0" bIns="389457"/>
          <a:lstStyle/>
          <a:p>
            <a:pPr algn="l" lvl="0">
              <a:lnSpc>
                <a:spcPct val="78020"/>
              </a:lnSpc>
            </a:pPr>
            <a:r>
              <a:rPr lang="ko-KR" sz="13332" b="false" i="false" u="none" strike="noStrike" spc="-400">
                <a:solidFill>
                  <a:srgbClr val="262626"/>
                </a:solidFill>
                <a:ea typeface="Gmarket Sans Medium"/>
              </a:rPr>
              <a:t>기존</a:t>
            </a:r>
            <a:r>
              <a:rPr lang="en-US" sz="13332" b="false" i="false" u="none" strike="noStrike" spc="-40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3332" b="false" i="false" u="none" strike="noStrike" spc="-400">
                <a:solidFill>
                  <a:srgbClr val="262626"/>
                </a:solidFill>
                <a:ea typeface="Gmarket Sans Medium"/>
              </a:rPr>
              <a:t>서비스와</a:t>
            </a:r>
            <a:r>
              <a:rPr lang="en-US" sz="13332" b="false" i="false" u="none" strike="noStrike" spc="-400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3332" b="false" i="false" u="none" strike="noStrike" spc="-400">
                <a:solidFill>
                  <a:srgbClr val="262626"/>
                </a:solidFill>
                <a:ea typeface="Gmarket Sans Medium"/>
              </a:rPr>
              <a:t>차별성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" y="419100"/>
            <a:ext cx="2324100" cy="69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7300" y="635000"/>
            <a:ext cx="1828800" cy="254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445" b="true" i="false" u="none" strike="noStrike" spc="-14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22326600" y="6591300"/>
            <a:ext cx="2032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51800" y="10756900"/>
            <a:ext cx="7239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05100" y="3429000"/>
            <a:ext cx="9258300" cy="1625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930400" y="5422900"/>
            <a:ext cx="10833100" cy="1028700"/>
          </a:xfrm>
          <a:prstGeom prst="rect">
            <a:avLst/>
          </a:prstGeom>
        </p:spPr>
        <p:txBody>
          <a:bodyPr anchor="ctr" rtlCol="false" lIns="0" tIns="19082" rIns="0" bIns="19082"/>
          <a:lstStyle/>
          <a:p>
            <a:pPr algn="ctr" lvl="0">
              <a:lnSpc>
                <a:spcPct val="107899"/>
              </a:lnSpc>
            </a:pP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태그리스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앱에서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하차벨을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버튼을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누르면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버스기사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단말기에서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 '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이번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정류장에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하차할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승객이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있습니다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'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라고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음성이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나오는</a:t>
            </a:r>
            <a:r>
              <a:rPr lang="en-US" sz="3005" b="false" i="false" u="none" strike="noStrike" spc="-3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5" b="false" i="false" u="none" strike="noStrike" spc="-30">
                <a:solidFill>
                  <a:srgbClr val="000000"/>
                </a:solidFill>
                <a:ea typeface="Gmarket Sans Bold"/>
              </a:rPr>
              <a:t>방식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58000" y="6946900"/>
            <a:ext cx="11176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3669"/>
              </a:lnSpc>
            </a:pPr>
            <a:r>
              <a:rPr lang="en" sz="3967" b="true" i="false" u="none" strike="noStrike" spc="-40">
                <a:solidFill>
                  <a:srgbClr val="262626"/>
                </a:solidFill>
                <a:ea typeface="Gmarket Sans Medium"/>
              </a:rPr>
              <a:t>단점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932400" y="1219200"/>
            <a:ext cx="1485900" cy="139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544800" y="596900"/>
            <a:ext cx="15748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기능</a:t>
            </a:r>
            <a:r>
              <a:rPr lang="en-US" sz="1866" b="false" i="false" u="none" strike="noStrike">
                <a:solidFill>
                  <a:srgbClr val="262626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상세</a:t>
            </a:r>
            <a:r>
              <a:rPr lang="en-US" sz="1866" b="false" i="false" u="none" strike="noStrike">
                <a:solidFill>
                  <a:srgbClr val="262626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94100" y="1905000"/>
            <a:ext cx="7747000" cy="1066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8326100" y="571500"/>
            <a:ext cx="749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en" sz="1866" b="true" i="false" u="none" strike="noStrike">
                <a:solidFill>
                  <a:srgbClr val="262626"/>
                </a:solidFill>
                <a:ea typeface="Gmarket Sans Medium"/>
              </a:rPr>
              <a:t>차별성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891500" y="571500"/>
            <a:ext cx="635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앱</a:t>
            </a:r>
            <a:r>
              <a:rPr lang="en-US" sz="1866" b="false" i="false" u="none" strike="noStrike">
                <a:solidFill>
                  <a:srgbClr val="262626">
                    <a:alpha val="40000"/>
                  </a:srgbClr>
                </a:solidFill>
                <a:latin typeface="Gmarket Sans Medium"/>
              </a:rPr>
              <a:t> UI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78400" y="2082800"/>
            <a:ext cx="5232400" cy="711200"/>
          </a:xfrm>
          <a:prstGeom prst="rect">
            <a:avLst/>
          </a:prstGeom>
        </p:spPr>
        <p:txBody>
          <a:bodyPr anchor="ctr" rtlCol="false" lIns="0" tIns="40640" rIns="0" bIns="40640"/>
          <a:lstStyle/>
          <a:p>
            <a:pPr algn="ctr" lvl="0">
              <a:lnSpc>
                <a:spcPct val="102919"/>
              </a:lnSpc>
            </a:pPr>
            <a:r>
              <a:rPr lang="ko-KR" sz="4000" b="false" i="false" u="none" strike="noStrike" spc="-40">
                <a:solidFill>
                  <a:srgbClr val="FFFFFF"/>
                </a:solidFill>
                <a:ea typeface="Gmarket Sans Bold"/>
              </a:rPr>
              <a:t>태그리스</a:t>
            </a:r>
            <a:r>
              <a:rPr lang="en-US" sz="4000" b="false" i="false" u="none" strike="noStrike" spc="-40">
                <a:solidFill>
                  <a:srgbClr val="FFFFFF"/>
                </a:solidFill>
                <a:latin typeface="Gmarket Sans Bold"/>
              </a:rPr>
              <a:t>(TagLess)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8140700" y="2247900"/>
            <a:ext cx="27736800" cy="2729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79600" y="12522200"/>
            <a:ext cx="3162300" cy="952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47900" y="12827000"/>
            <a:ext cx="2489200" cy="355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971" b="true" i="false" u="none" strike="noStrike" spc="-20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7">
            <a:off x="5041900" y="12966700"/>
            <a:ext cx="18669000" cy="6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66800" y="2019300"/>
            <a:ext cx="4102100" cy="2247900"/>
          </a:xfrm>
          <a:prstGeom prst="rect">
            <a:avLst/>
          </a:prstGeom>
        </p:spPr>
        <p:txBody>
          <a:bodyPr anchor="ctr" rtlCol="false" lIns="0" tIns="321727" rIns="0" bIns="321727"/>
          <a:lstStyle/>
          <a:p>
            <a:pPr algn="l" lvl="0">
              <a:lnSpc>
                <a:spcPct val="83000"/>
              </a:lnSpc>
            </a:pPr>
            <a:r>
              <a:rPr lang="ko-KR" sz="12666" b="false" i="false" u="none" strike="noStrike" spc="-380">
                <a:solidFill>
                  <a:srgbClr val="262626"/>
                </a:solidFill>
                <a:ea typeface="Gmarket Sans Medium"/>
              </a:rPr>
              <a:t>앱</a:t>
            </a:r>
            <a:r>
              <a:rPr lang="en-US" sz="12666" b="false" i="false" u="none" strike="noStrike" spc="-380">
                <a:solidFill>
                  <a:srgbClr val="262626"/>
                </a:solidFill>
                <a:latin typeface="Gmarket Sans Medium"/>
              </a:rPr>
              <a:t> UI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51333">
            <a:off x="12420600" y="4445000"/>
            <a:ext cx="1651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00000" y="4445000"/>
            <a:ext cx="165100" cy="5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44800" y="596900"/>
            <a:ext cx="15748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C2C2C2"/>
                </a:solidFill>
                <a:ea typeface="Gmarket Sans Medium"/>
              </a:rPr>
              <a:t>기능</a:t>
            </a:r>
            <a:r>
              <a:rPr lang="en-US" sz="1866" b="false" i="false" u="none" strike="noStrike">
                <a:solidFill>
                  <a:srgbClr val="C2C2C2"/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C2C2C2"/>
                </a:solidFill>
                <a:ea typeface="Gmarket Sans Medium"/>
              </a:rPr>
              <a:t>상세</a:t>
            </a:r>
            <a:r>
              <a:rPr lang="en-US" sz="1866" b="false" i="false" u="none" strike="noStrike">
                <a:solidFill>
                  <a:srgbClr val="C2C2C2"/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C2C2C2"/>
                </a:solidFill>
                <a:ea typeface="Gmarket Sans Medium"/>
              </a:rPr>
              <a:t>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26100" y="571500"/>
            <a:ext cx="7493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en" sz="1866" b="false" i="false" u="none" strike="noStrike">
                <a:solidFill>
                  <a:srgbClr val="262626">
                    <a:alpha val="40000"/>
                  </a:srgbClr>
                </a:solidFill>
                <a:ea typeface="Gmarket Sans Medium"/>
              </a:rPr>
              <a:t>차별성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91500" y="571500"/>
            <a:ext cx="635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true" i="false" u="none" strike="noStrike">
                <a:solidFill>
                  <a:srgbClr val="262626"/>
                </a:solidFill>
                <a:ea typeface="Gmarket Sans Medium"/>
              </a:rPr>
              <a:t>앱</a:t>
            </a:r>
            <a:r>
              <a:rPr lang="en-US" sz="1866" b="true" i="false" u="none" strike="noStrike">
                <a:solidFill>
                  <a:srgbClr val="262626"/>
                </a:solidFill>
                <a:latin typeface="Gmarket Sans Medium"/>
              </a:rPr>
              <a:t> UI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434300" y="1231900"/>
            <a:ext cx="1485900" cy="12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54400" y="2247900"/>
            <a:ext cx="7239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34200" y="2247900"/>
            <a:ext cx="14986000" cy="985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0">
            <a:off x="14338300" y="-7137400"/>
            <a:ext cx="17792700" cy="14198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305300" y="9334500"/>
            <a:ext cx="1778000" cy="469900"/>
          </a:xfrm>
          <a:prstGeom prst="rect">
            <a:avLst/>
          </a:prstGeom>
        </p:spPr>
        <p:txBody>
          <a:bodyPr anchor="ctr" rtlCol="false" lIns="0" tIns="16718" rIns="0" bIns="16718"/>
          <a:lstStyle/>
          <a:p>
            <a:pPr algn="ctr" lvl="0">
              <a:lnSpc>
                <a:spcPct val="107899"/>
              </a:lnSpc>
            </a:pP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편의성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향상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10414000"/>
            <a:ext cx="4178300" cy="1181100"/>
          </a:xfrm>
          <a:prstGeom prst="rect">
            <a:avLst/>
          </a:prstGeom>
        </p:spPr>
        <p:txBody>
          <a:bodyPr anchor="ctr" rtlCol="false" lIns="0" tIns="14816" rIns="0" bIns="14816"/>
          <a:lstStyle/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하차벨을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직접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누르지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않아도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되고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급하게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내리지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않아도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되므로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승객의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편의성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향상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43300" y="4686300"/>
            <a:ext cx="3289300" cy="3759200"/>
          </a:xfrm>
          <a:prstGeom prst="rect">
            <a:avLst/>
          </a:prstGeom>
        </p:spPr>
        <p:txBody>
          <a:bodyPr anchor="ctr" rtlCol="false" lIns="0" tIns="215077" rIns="0" bIns="215077"/>
          <a:lstStyle/>
          <a:p>
            <a:pPr algn="ctr" lvl="0">
              <a:lnSpc>
                <a:spcPct val="102919"/>
              </a:lnSpc>
            </a:pPr>
            <a:r>
              <a:rPr lang="en" sz="21169" b="false" i="true" u="none" strike="noStrike" spc="-212">
                <a:solidFill>
                  <a:srgbClr val="DEDEDE"/>
                </a:solidFill>
                <a:latin typeface="Gmarket Sans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3700" y="8902700"/>
            <a:ext cx="4191000" cy="469900"/>
          </a:xfrm>
          <a:prstGeom prst="rect">
            <a:avLst/>
          </a:prstGeom>
        </p:spPr>
        <p:txBody>
          <a:bodyPr anchor="ctr" rtlCol="false" lIns="0" tIns="16718" rIns="0" bIns="16718"/>
          <a:lstStyle/>
          <a:p>
            <a:pPr algn="ctr" lvl="0">
              <a:lnSpc>
                <a:spcPct val="107899"/>
              </a:lnSpc>
            </a:pP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노약자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교통약자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안정성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강화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7600" y="9626600"/>
            <a:ext cx="5448300" cy="800100"/>
          </a:xfrm>
          <a:prstGeom prst="rect">
            <a:avLst/>
          </a:prstGeom>
        </p:spPr>
        <p:txBody>
          <a:bodyPr anchor="ctr" rtlCol="false" lIns="0" tIns="14816" rIns="0" bIns="14816"/>
          <a:lstStyle/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노약자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및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교통약자와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같은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시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 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충분한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시간이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 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필요한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사람들의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안정성이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강화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70900" y="4686300"/>
            <a:ext cx="3289300" cy="3759200"/>
          </a:xfrm>
          <a:prstGeom prst="rect">
            <a:avLst/>
          </a:prstGeom>
        </p:spPr>
        <p:txBody>
          <a:bodyPr anchor="ctr" rtlCol="false" lIns="0" tIns="215077" rIns="0" bIns="215077"/>
          <a:lstStyle/>
          <a:p>
            <a:pPr algn="ctr" lvl="0">
              <a:lnSpc>
                <a:spcPct val="102919"/>
              </a:lnSpc>
            </a:pPr>
            <a:r>
              <a:rPr lang="en" sz="21169" b="false" i="true" u="none" strike="noStrike" spc="-212">
                <a:solidFill>
                  <a:srgbClr val="C9C9C9"/>
                </a:solidFill>
                <a:latin typeface="Gmarket Sans Medium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30300" y="9372600"/>
            <a:ext cx="2501900" cy="469900"/>
          </a:xfrm>
          <a:prstGeom prst="rect">
            <a:avLst/>
          </a:prstGeom>
        </p:spPr>
        <p:txBody>
          <a:bodyPr anchor="ctr" rtlCol="false" lIns="0" tIns="16718" rIns="0" bIns="16718"/>
          <a:lstStyle/>
          <a:p>
            <a:pPr algn="ctr" lvl="0">
              <a:lnSpc>
                <a:spcPct val="107899"/>
              </a:lnSpc>
            </a:pP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하차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실패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방지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63400" y="10756900"/>
            <a:ext cx="6578600" cy="800100"/>
          </a:xfrm>
          <a:prstGeom prst="rect">
            <a:avLst/>
          </a:prstGeom>
        </p:spPr>
        <p:txBody>
          <a:bodyPr anchor="ctr" rtlCol="false" lIns="0" tIns="14817" rIns="0" bIns="14817"/>
          <a:lstStyle/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정보를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버스기사가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실시간으로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알고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있기에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운행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효율성과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하차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실패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상황이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감소함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60400" y="4686300"/>
            <a:ext cx="3289300" cy="3759200"/>
          </a:xfrm>
          <a:prstGeom prst="rect">
            <a:avLst/>
          </a:prstGeom>
        </p:spPr>
        <p:txBody>
          <a:bodyPr anchor="ctr" rtlCol="false" lIns="0" tIns="215077" rIns="0" bIns="215077"/>
          <a:lstStyle/>
          <a:p>
            <a:pPr algn="ctr" lvl="0">
              <a:lnSpc>
                <a:spcPct val="102919"/>
              </a:lnSpc>
            </a:pPr>
            <a:r>
              <a:rPr lang="en" sz="21169" b="false" i="true" u="none" strike="noStrike" spc="-212">
                <a:solidFill>
                  <a:srgbClr val="737373"/>
                </a:solidFill>
                <a:latin typeface="Gmarket Sans Medium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56200" y="8877300"/>
            <a:ext cx="3556000" cy="469900"/>
          </a:xfrm>
          <a:prstGeom prst="rect">
            <a:avLst/>
          </a:prstGeom>
        </p:spPr>
        <p:txBody>
          <a:bodyPr anchor="ctr" rtlCol="false" lIns="0" tIns="16718" rIns="0" bIns="16718"/>
          <a:lstStyle/>
          <a:p>
            <a:pPr algn="ctr" lvl="0">
              <a:lnSpc>
                <a:spcPct val="107899"/>
              </a:lnSpc>
            </a:pP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스마트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교통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인프라</a:t>
            </a:r>
            <a:r>
              <a:rPr lang="en-US" sz="2632" b="false" i="false" u="none" strike="noStrike" spc="-26">
                <a:solidFill>
                  <a:srgbClr val="262626"/>
                </a:solidFill>
                <a:latin typeface="Gmarket Sans Bold"/>
              </a:rPr>
              <a:t> </a:t>
            </a:r>
            <a:r>
              <a:rPr lang="ko-KR" sz="2632" b="false" i="false" u="none" strike="noStrike" spc="-26">
                <a:solidFill>
                  <a:srgbClr val="262626"/>
                </a:solidFill>
                <a:ea typeface="Gmarket Sans Bold"/>
              </a:rPr>
              <a:t>연계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94200" y="9575800"/>
            <a:ext cx="5207000" cy="800100"/>
          </a:xfrm>
          <a:prstGeom prst="rect">
            <a:avLst/>
          </a:prstGeom>
        </p:spPr>
        <p:txBody>
          <a:bodyPr anchor="ctr" rtlCol="false" lIns="0" tIns="14816" rIns="0" bIns="14816"/>
          <a:lstStyle/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지자체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ITS(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지능형교통체계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)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와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연계하여</a:t>
            </a:r>
          </a:p>
          <a:p>
            <a:pPr algn="ctr" lvl="0">
              <a:lnSpc>
                <a:spcPct val="107899"/>
              </a:lnSpc>
            </a:pP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스마트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버스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기반</a:t>
            </a:r>
            <a:r>
              <a:rPr lang="en-US" sz="2333" b="false" i="false" u="none" strike="noStrike" spc="-2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2333" b="false" i="false" u="none" strike="noStrike" spc="-23">
                <a:solidFill>
                  <a:srgbClr val="262626"/>
                </a:solidFill>
                <a:ea typeface="Gmarket Sans Medium"/>
              </a:rPr>
              <a:t>마련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84800" y="4686300"/>
            <a:ext cx="3289300" cy="3759200"/>
          </a:xfrm>
          <a:prstGeom prst="rect">
            <a:avLst/>
          </a:prstGeom>
        </p:spPr>
        <p:txBody>
          <a:bodyPr anchor="ctr" rtlCol="false" lIns="0" tIns="215077" rIns="0" bIns="215077"/>
          <a:lstStyle/>
          <a:p>
            <a:pPr algn="ctr" lvl="0">
              <a:lnSpc>
                <a:spcPct val="102919"/>
              </a:lnSpc>
            </a:pPr>
            <a:r>
              <a:rPr lang="en" sz="21169" b="false" i="true" u="none" strike="noStrike" spc="-212">
                <a:solidFill>
                  <a:srgbClr val="262626"/>
                </a:solidFill>
                <a:latin typeface="Gmarket Sans Medium"/>
              </a:rPr>
              <a:t>4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098800" y="8445500"/>
            <a:ext cx="186944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060700" y="2006600"/>
            <a:ext cx="5867400" cy="1892300"/>
          </a:xfrm>
          <a:prstGeom prst="rect">
            <a:avLst/>
          </a:prstGeom>
        </p:spPr>
        <p:txBody>
          <a:bodyPr anchor="ctr" rtlCol="false" lIns="0" tIns="311566" rIns="0" bIns="311566"/>
          <a:lstStyle/>
          <a:p>
            <a:pPr algn="l" lvl="0">
              <a:lnSpc>
                <a:spcPct val="78020"/>
              </a:lnSpc>
            </a:pPr>
            <a:r>
              <a:rPr lang="ko-KR" sz="10666" b="false" i="false" u="none" strike="noStrike" spc="-213">
                <a:solidFill>
                  <a:srgbClr val="262626"/>
                </a:solidFill>
                <a:ea typeface="Gmarket Sans Medium"/>
              </a:rPr>
              <a:t>기대</a:t>
            </a:r>
            <a:r>
              <a:rPr lang="en-US" sz="10666" b="false" i="false" u="none" strike="noStrike" spc="-213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0666" b="false" i="false" u="none" strike="noStrike" spc="-213">
                <a:solidFill>
                  <a:srgbClr val="262626"/>
                </a:solidFill>
                <a:ea typeface="Gmarket Sans Medium"/>
              </a:rPr>
              <a:t>효과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1595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6705600"/>
            <a:ext cx="292100" cy="29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72644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0" y="6451600"/>
            <a:ext cx="152400" cy="15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88900" y="6451600"/>
            <a:ext cx="152400" cy="15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830800" y="6451600"/>
            <a:ext cx="152400" cy="152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alphaModFix amt="21000"/>
          </a:blip>
          <a:stretch>
            <a:fillRect/>
          </a:stretch>
        </p:blipFill>
        <p:spPr>
          <a:xfrm rot="0">
            <a:off x="-254000" y="1333500"/>
            <a:ext cx="248793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3300" y="419100"/>
            <a:ext cx="2324100" cy="698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70000" y="635000"/>
            <a:ext cx="1828800" cy="254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9518"/>
              </a:lnSpc>
            </a:pPr>
            <a:r>
              <a:rPr lang="en" sz="1445" b="true" i="false" u="none" strike="noStrike" spc="-14">
                <a:solidFill>
                  <a:srgbClr val="000000"/>
                </a:solidFill>
                <a:latin typeface="Gmarket Sans Bold"/>
              </a:rPr>
              <a:t>NOBELL BUS</a:t>
            </a:r>
          </a:p>
        </p:txBody>
      </p:sp>
      <p:sp>
        <p:nvSpPr>
          <p:cNvPr name="TextBox 27" id="27"/>
          <p:cNvSpPr txBox="true"/>
          <p:nvPr/>
        </p:nvSpPr>
        <p:spPr>
          <a:xfrm rot="5400000">
            <a:off x="20675600" y="6578600"/>
            <a:ext cx="53340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ctr" lvl="0">
              <a:lnSpc>
                <a:spcPct val="77190"/>
              </a:lnSpc>
            </a:pPr>
            <a:r>
              <a:rPr lang="en" sz="1866" b="false" i="false" u="none" strike="noStrike" spc="187">
                <a:solidFill>
                  <a:srgbClr val="262626"/>
                </a:solidFill>
                <a:latin typeface="Gmarket Sans Medium"/>
              </a:rPr>
              <a:t>NOBELL BUS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12200" y="1765300"/>
            <a:ext cx="723900" cy="723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27300" y="1231900"/>
            <a:ext cx="1485900" cy="127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5481300" y="596900"/>
            <a:ext cx="1054100" cy="330200"/>
          </a:xfrm>
          <a:prstGeom prst="rect">
            <a:avLst/>
          </a:prstGeom>
        </p:spPr>
        <p:txBody>
          <a:bodyPr anchor="ctr" rtlCol="false" lIns="0" tIns="55709" rIns="0" bIns="55709"/>
          <a:lstStyle/>
          <a:p>
            <a:pPr algn="l" lvl="0">
              <a:lnSpc>
                <a:spcPct val="77190"/>
              </a:lnSpc>
            </a:pPr>
            <a:r>
              <a:rPr lang="ko-KR" sz="1866" b="false" i="false" u="none" strike="noStrike">
                <a:solidFill>
                  <a:srgbClr val="262626"/>
                </a:solidFill>
                <a:ea typeface="Gmarket Sans Medium"/>
              </a:rPr>
              <a:t>기대</a:t>
            </a:r>
            <a:r>
              <a:rPr lang="en-US" sz="1866" b="false" i="false" u="none" strike="noStrike">
                <a:solidFill>
                  <a:srgbClr val="262626"/>
                </a:solidFill>
                <a:latin typeface="Gmarket Sans Medium"/>
              </a:rPr>
              <a:t> </a:t>
            </a:r>
            <a:r>
              <a:rPr lang="ko-KR" sz="1866" b="false" i="false" u="none" strike="noStrike">
                <a:solidFill>
                  <a:srgbClr val="262626"/>
                </a:solidFill>
                <a:ea typeface="Gmarket Sans Medium"/>
              </a:rPr>
              <a:t>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